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74" r:id="rId3"/>
    <p:sldId id="267" r:id="rId4"/>
    <p:sldId id="264" r:id="rId5"/>
    <p:sldId id="258" r:id="rId6"/>
    <p:sldId id="261" r:id="rId7"/>
    <p:sldId id="272" r:id="rId8"/>
    <p:sldId id="273" r:id="rId9"/>
    <p:sldId id="262" r:id="rId10"/>
    <p:sldId id="271" r:id="rId11"/>
    <p:sldId id="263" r:id="rId12"/>
    <p:sldId id="268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DC78E9-4F05-A9EA-6212-CBB629DACFFC}" v="50" dt="2022-06-07T14:30:38.683"/>
    <p1510:client id="{1B0CA4B1-A619-1889-39FF-1C9B512357DB}" v="693" dt="2022-06-06T11:40:09.714"/>
    <p1510:client id="{245726D6-7EC9-9A92-C93C-CCAF9E8EE02C}" v="32" dt="2022-06-05T10:20:39.910"/>
    <p1510:client id="{4557D088-C8F1-4976-BDA6-5FF6EA84F051}" v="12" dt="2022-06-05T06:43:17.287"/>
    <p1510:client id="{536321F3-302C-E471-0FE8-9955FD8206E1}" v="1691" dt="2022-06-06T14:06:59.114"/>
    <p1510:client id="{5C6F2FDC-2A9E-C2F9-9796-CA16108D0FA1}" v="1005" dt="2022-06-08T10:19:17.110"/>
    <p1510:client id="{E7850098-51E4-99F9-9D7E-7406EF169C87}" v="530" dt="2022-06-05T12:03:33.635"/>
    <p1510:client id="{EAC72AAF-FB44-6DC7-B5DA-840C19364F22}" v="26" dt="2022-06-06T11:43:33.264"/>
    <p1510:client id="{F2E2E085-1A10-C8E7-C38B-773BD9A1002E}" v="622" dt="2022-06-08T12:13:34.1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/>
          <a:lstStyle>
            <a:lvl1pPr algn="ctr">
              <a:lnSpc>
                <a:spcPct val="110000"/>
              </a:lnSpc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8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04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068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78549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93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2897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65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678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5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11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4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1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59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21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30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81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spc="6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spc="13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88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41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ctr" defTabSz="457200" rtl="0" eaLnBrk="1" latinLnBrk="0" hangingPunct="1">
        <a:lnSpc>
          <a:spcPct val="105000"/>
        </a:lnSpc>
        <a:spcBef>
          <a:spcPct val="0"/>
        </a:spcBef>
        <a:buNone/>
        <a:defRPr sz="4200" b="1" kern="1200" spc="3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4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 spc="1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나무, 실외, 눈, 태양이(가) 표시된 사진&#10;&#10;자동 생성된 설명">
            <a:extLst>
              <a:ext uri="{FF2B5EF4-FFF2-40B4-BE49-F238E27FC236}">
                <a16:creationId xmlns:a16="http://schemas.microsoft.com/office/drawing/2014/main" id="{B09F1473-D647-643B-3368-88C43317E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5000">
                <a:schemeClr val="bg1">
                  <a:alpha val="15000"/>
                </a:schemeClr>
              </a:gs>
              <a:gs pos="75200">
                <a:schemeClr val="bg1">
                  <a:alpha val="15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3471" y="1322088"/>
            <a:ext cx="10905059" cy="15240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ko-KR" altLang="en-US" sz="4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발생 동향과 예측</a:t>
            </a:r>
            <a:endParaRPr lang="ko-KR" altLang="en-US" sz="4400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E5597F-CE67-4085-9548-E6A8036DA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393881" y="4035362"/>
            <a:ext cx="5404237" cy="0"/>
          </a:xfrm>
          <a:prstGeom prst="lin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04"/>
    </mc:Choice>
    <mc:Fallback xmlns="">
      <p:transition spd="slow" advTm="13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3C6F4A4-AF94-2E75-5B66-29C3D6DC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25" y="4912420"/>
            <a:ext cx="9440034" cy="10596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2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ARIMA모형</a:t>
            </a:r>
            <a:r>
              <a:rPr lang="en-US" altLang="ko-KR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</a:t>
            </a:r>
            <a:r>
              <a:rPr lang="en-US" altLang="ko-KR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en-US" altLang="ko-KR" sz="2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분해</a:t>
            </a:r>
            <a:r>
              <a:rPr lang="en-US" altLang="ko-KR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결과값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BDD32331-3E88-689F-64B9-CA66DB427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27" r="2" b="3021"/>
          <a:stretch/>
        </p:blipFill>
        <p:spPr>
          <a:xfrm>
            <a:off x="1201189" y="1168287"/>
            <a:ext cx="4846217" cy="3529584"/>
          </a:xfrm>
          <a:prstGeom prst="rect">
            <a:avLst/>
          </a:prstGeo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6161E183-D5AF-FA05-613E-719FBBDF9E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9" r="-6" b="-6"/>
          <a:stretch/>
        </p:blipFill>
        <p:spPr>
          <a:xfrm>
            <a:off x="6136388" y="1172199"/>
            <a:ext cx="4838260" cy="35256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1870276-E13C-40E0-86C9-D94AF5537E3B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63BC5A-2DA0-4AE2-90B1-489998A2AF88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704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09"/>
    </mc:Choice>
    <mc:Fallback xmlns="">
      <p:transition spd="slow" advTm="3860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65A60-48A3-2E86-D4F9-568122EF0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192" y="3110754"/>
            <a:ext cx="5632101" cy="12423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2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&lt;2</a:t>
            </a:r>
            <a:r>
              <a:rPr lang="ko-KR" altLang="en-US" sz="2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280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8D4A1022-4954-9A78-77BF-7F671B98F4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872"/>
          <a:stretch/>
        </p:blipFill>
        <p:spPr>
          <a:xfrm>
            <a:off x="643467" y="1345537"/>
            <a:ext cx="6161219" cy="250562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36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10">
            <a:extLst>
              <a:ext uri="{FF2B5EF4-FFF2-40B4-BE49-F238E27FC236}">
                <a16:creationId xmlns:a16="http://schemas.microsoft.com/office/drawing/2014/main" id="{51A1B2BB-EAEC-CAE0-BF57-FA9AC3036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59" y="360199"/>
            <a:ext cx="3356573" cy="155609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C5AB4D-DA79-4C64-B24C-A5ED433F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2286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7">
            <a:extLst>
              <a:ext uri="{FF2B5EF4-FFF2-40B4-BE49-F238E27FC236}">
                <a16:creationId xmlns:a16="http://schemas.microsoft.com/office/drawing/2014/main" id="{0FC79EAC-A5C8-6EC4-FBEA-A52E4E054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99394" y="2664759"/>
            <a:ext cx="3341702" cy="15491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4572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11">
            <a:extLst>
              <a:ext uri="{FF2B5EF4-FFF2-40B4-BE49-F238E27FC236}">
                <a16:creationId xmlns:a16="http://schemas.microsoft.com/office/drawing/2014/main" id="{7A569CAD-66F8-B327-9CE6-EB51198883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3" t="69139" r="72813" b="7177"/>
          <a:stretch/>
        </p:blipFill>
        <p:spPr>
          <a:xfrm>
            <a:off x="8201934" y="4873015"/>
            <a:ext cx="3336622" cy="16839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C3AFF-3E33-30DD-C23D-4A9FD251C3AA}"/>
              </a:ext>
            </a:extLst>
          </p:cNvPr>
          <p:cNvSpPr txBox="1"/>
          <p:nvPr/>
        </p:nvSpPr>
        <p:spPr>
          <a:xfrm>
            <a:off x="1154683" y="4361570"/>
            <a:ext cx="5012510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1997-2021년 자료로</a:t>
            </a:r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1차차분 후 </a:t>
            </a:r>
            <a:r>
              <a:rPr 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ARIMA모형에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0,0,0대입</a:t>
            </a:r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2022년부터 2026년까지 5년을 예측한 결과값</a:t>
            </a: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AIC = 254.76</a:t>
            </a: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Point.forecast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가 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60.92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로 일정하게 나옴</a:t>
            </a:r>
          </a:p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F3E39-9220-425E-94F1-95C9AB7A458E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250B2B-CBE1-4689-B87F-4C6400713DAE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9AB2CE-07D4-40FF-BD00-EEBD4B482C94}"/>
              </a:ext>
            </a:extLst>
          </p:cNvPr>
          <p:cNvSpPr txBox="1"/>
          <p:nvPr/>
        </p:nvSpPr>
        <p:spPr>
          <a:xfrm>
            <a:off x="1771190" y="807759"/>
            <a:ext cx="365856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335316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26"/>
    </mc:Choice>
    <mc:Fallback xmlns="">
      <p:transition spd="slow" advTm="5882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9B7BB6-62AC-13E6-41FA-981E02D68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972" y="3122591"/>
            <a:ext cx="5632101" cy="12423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2800" dirty="0"/>
              <a:t>&lt;3</a:t>
            </a:r>
            <a:r>
              <a:rPr lang="ko-KR" altLang="en-US" sz="2800" dirty="0"/>
              <a:t>월</a:t>
            </a:r>
            <a:r>
              <a:rPr lang="en-US" altLang="ko-KR" sz="2800" dirty="0"/>
              <a:t>&gt;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1171B3C9-147C-3930-B10F-4E7889DCB7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872"/>
          <a:stretch/>
        </p:blipFill>
        <p:spPr>
          <a:xfrm>
            <a:off x="643468" y="1345538"/>
            <a:ext cx="6167191" cy="247224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36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3">
            <a:extLst>
              <a:ext uri="{FF2B5EF4-FFF2-40B4-BE49-F238E27FC236}">
                <a16:creationId xmlns:a16="http://schemas.microsoft.com/office/drawing/2014/main" id="{99B8DAA6-04C7-F9D9-AA5F-6E60E31286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59" y="360199"/>
            <a:ext cx="3356573" cy="155609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C5AB4D-DA79-4C64-B24C-A5ED433F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2286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2">
            <a:extLst>
              <a:ext uri="{FF2B5EF4-FFF2-40B4-BE49-F238E27FC236}">
                <a16:creationId xmlns:a16="http://schemas.microsoft.com/office/drawing/2014/main" id="{D132DDD1-9FBC-AA23-4240-BC0D94E31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99394" y="2664759"/>
            <a:ext cx="3341702" cy="15491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4572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7BB75F66-1AA4-CB0A-F129-9802CB98A2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7" t="69254" r="72419" b="6269"/>
          <a:stretch/>
        </p:blipFill>
        <p:spPr>
          <a:xfrm>
            <a:off x="8211544" y="4873015"/>
            <a:ext cx="3317402" cy="16839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8BBBC0-D82A-0B5B-4404-1DDBE3B4E2C2}"/>
              </a:ext>
            </a:extLst>
          </p:cNvPr>
          <p:cNvSpPr txBox="1"/>
          <p:nvPr/>
        </p:nvSpPr>
        <p:spPr>
          <a:xfrm>
            <a:off x="1185989" y="4364963"/>
            <a:ext cx="4986066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</a:t>
            </a:r>
            <a:r>
              <a:rPr 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1997-2021년 자료로</a:t>
            </a:r>
            <a:endParaRPr 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1차차분 후 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ARIMA모형에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 0,0,0대입</a:t>
            </a:r>
            <a:endParaRPr lang="ko-KR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2022년부터 2026년까지 5년을 예측한 결과값 </a:t>
            </a: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AIC=281.41</a:t>
            </a:r>
          </a:p>
          <a:p>
            <a:pPr algn="ctr"/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</a:t>
            </a:r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Point.forecast가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</a:t>
            </a:r>
            <a:r>
              <a:rPr 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 123.36로 일정하게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나옴</a:t>
            </a:r>
          </a:p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BD3B8D-6905-4FB8-AC2C-529977B037E1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84A92-00C3-44E6-B1D3-33E2EAA97422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920E3-B948-467C-86BC-E664671CA70E}"/>
              </a:ext>
            </a:extLst>
          </p:cNvPr>
          <p:cNvSpPr txBox="1"/>
          <p:nvPr/>
        </p:nvSpPr>
        <p:spPr>
          <a:xfrm>
            <a:off x="1771190" y="807759"/>
            <a:ext cx="365856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120439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27"/>
    </mc:Choice>
    <mc:Fallback xmlns="">
      <p:transition spd="slow" advTm="7527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E85BC4-FF67-5F6D-EAAA-4F8D06C38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790" y="3113465"/>
            <a:ext cx="5632101" cy="12423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ko-KR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&lt;4</a:t>
            </a:r>
            <a:r>
              <a:rPr lang="ko-KR" altLang="en-US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월</a:t>
            </a:r>
            <a:r>
              <a:rPr lang="en-US" altLang="ko-KR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&gt;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4">
            <a:extLst>
              <a:ext uri="{FF2B5EF4-FFF2-40B4-BE49-F238E27FC236}">
                <a16:creationId xmlns:a16="http://schemas.microsoft.com/office/drawing/2014/main" id="{269142FB-2C9E-2252-C42A-2D8C2FF9F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0904" y="1345538"/>
            <a:ext cx="6100654" cy="25583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36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9">
            <a:extLst>
              <a:ext uri="{FF2B5EF4-FFF2-40B4-BE49-F238E27FC236}">
                <a16:creationId xmlns:a16="http://schemas.microsoft.com/office/drawing/2014/main" id="{BA2ADDEB-7D94-CC48-7605-9A81507C1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59" y="360199"/>
            <a:ext cx="3356573" cy="15560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C5AB4D-DA79-4C64-B24C-A5ED433F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2286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5">
            <a:extLst>
              <a:ext uri="{FF2B5EF4-FFF2-40B4-BE49-F238E27FC236}">
                <a16:creationId xmlns:a16="http://schemas.microsoft.com/office/drawing/2014/main" id="{CE86992D-2EFF-443E-AFC4-9FDB36160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394" y="2664759"/>
            <a:ext cx="3341702" cy="154919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4572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8">
            <a:extLst>
              <a:ext uri="{FF2B5EF4-FFF2-40B4-BE49-F238E27FC236}">
                <a16:creationId xmlns:a16="http://schemas.microsoft.com/office/drawing/2014/main" id="{C40F1942-7F35-3518-52A2-7DD7BE4EBB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9" t="69086" r="73434" b="9197"/>
          <a:stretch/>
        </p:blipFill>
        <p:spPr>
          <a:xfrm>
            <a:off x="8199394" y="4923038"/>
            <a:ext cx="3341702" cy="158392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C2F92179-0904-344B-54E6-949204223424}"/>
              </a:ext>
            </a:extLst>
          </p:cNvPr>
          <p:cNvSpPr txBox="1">
            <a:spLocks/>
          </p:cNvSpPr>
          <p:nvPr/>
        </p:nvSpPr>
        <p:spPr>
          <a:xfrm>
            <a:off x="979931" y="5607169"/>
            <a:ext cx="5177913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ko-KR" altLang="en-US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돋움"/>
              </a:rPr>
              <a:t>&lt;5월&gt;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198CBE-BC49-BC26-47B3-54D8130E64C7}"/>
              </a:ext>
            </a:extLst>
          </p:cNvPr>
          <p:cNvSpPr txBox="1"/>
          <p:nvPr/>
        </p:nvSpPr>
        <p:spPr>
          <a:xfrm>
            <a:off x="1224641" y="4366264"/>
            <a:ext cx="4813060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1997-2021년 자료로</a:t>
            </a:r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1차차분 후 ARIMA 모형에 0,0,0값을 대입</a:t>
            </a:r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2022년부터 2026년까지 5년을 예측한 결과값</a:t>
            </a: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AIC=286.19</a:t>
            </a:r>
          </a:p>
          <a:p>
            <a:pPr algn="ctr"/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Point.forecast가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123.48로 일정하게 나옴</a:t>
            </a:r>
          </a:p>
          <a:p>
            <a:pPr algn="ctr"/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AA5E18-91C3-415A-B5C6-B92F41C62BA5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FC27E-9D8B-4694-9E83-7D4490ACD076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FF94CF-42FE-4911-B5F9-00C8BD7DB202}"/>
              </a:ext>
            </a:extLst>
          </p:cNvPr>
          <p:cNvSpPr txBox="1"/>
          <p:nvPr/>
        </p:nvSpPr>
        <p:spPr>
          <a:xfrm>
            <a:off x="1771190" y="807759"/>
            <a:ext cx="365856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23575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77"/>
    </mc:Choice>
    <mc:Fallback xmlns="">
      <p:transition spd="slow" advTm="807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>
            <a:extLst>
              <a:ext uri="{FF2B5EF4-FFF2-40B4-BE49-F238E27FC236}">
                <a16:creationId xmlns:a16="http://schemas.microsoft.com/office/drawing/2014/main" id="{FFF8ABD1-D7FB-9DDA-D2D8-E57455F8402E}"/>
              </a:ext>
            </a:extLst>
          </p:cNvPr>
          <p:cNvSpPr txBox="1">
            <a:spLocks/>
          </p:cNvSpPr>
          <p:nvPr/>
        </p:nvSpPr>
        <p:spPr>
          <a:xfrm>
            <a:off x="874868" y="3143124"/>
            <a:ext cx="5632101" cy="12423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  <a:buClr>
                <a:srgbClr val="C34DB8"/>
              </a:buClr>
              <a:buSzPct val="70000"/>
            </a:pPr>
            <a:r>
              <a:rPr lang="en-US" altLang="ko-KR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&lt;5</a:t>
            </a:r>
            <a:r>
              <a:rPr lang="ko-KR" altLang="en-US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월</a:t>
            </a:r>
            <a:r>
              <a:rPr lang="en-US" altLang="ko-KR" sz="2800" dirty="0"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&gt;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FF4045-1FA0-4BCA-BB0A-CB893F51D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-696734"/>
            <a:ext cx="4645152" cy="0"/>
          </a:xfrm>
          <a:prstGeom prst="line">
            <a:avLst/>
          </a:prstGeom>
          <a:ln w="38100" cap="sq"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636EBD83-6C88-05C9-F1B4-F2147EFC1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36" y="1385720"/>
            <a:ext cx="6100654" cy="252550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B6E864-7D0D-4B47-AF74-19F1A3340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3619" y="20963"/>
            <a:ext cx="0" cy="685800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5">
            <a:extLst>
              <a:ext uri="{FF2B5EF4-FFF2-40B4-BE49-F238E27FC236}">
                <a16:creationId xmlns:a16="http://schemas.microsoft.com/office/drawing/2014/main" id="{E8326CAD-B130-88A5-E275-2DBB414F0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59" y="360199"/>
            <a:ext cx="3356573" cy="155609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0C5AB4D-DA79-4C64-B24C-A5ED433F3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2286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>
            <a:extLst>
              <a:ext uri="{FF2B5EF4-FFF2-40B4-BE49-F238E27FC236}">
                <a16:creationId xmlns:a16="http://schemas.microsoft.com/office/drawing/2014/main" id="{D8B5CB09-4015-6964-7E13-C036472CE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99394" y="2664759"/>
            <a:ext cx="3341702" cy="154919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A8D2CBD-43F3-4B60-93C6-2E260BA75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492" y="4572000"/>
            <a:ext cx="4645152" cy="0"/>
          </a:xfrm>
          <a:prstGeom prst="line">
            <a:avLst/>
          </a:prstGeom>
          <a:ln w="381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95BA823-3208-4AAF-7C36-4958845570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3" t="69121" r="71754" b="6176"/>
          <a:stretch/>
        </p:blipFill>
        <p:spPr>
          <a:xfrm>
            <a:off x="8221951" y="4873015"/>
            <a:ext cx="3296587" cy="16839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933658-83AD-76B4-F744-864FE067FA05}"/>
              </a:ext>
            </a:extLst>
          </p:cNvPr>
          <p:cNvSpPr txBox="1"/>
          <p:nvPr/>
        </p:nvSpPr>
        <p:spPr>
          <a:xfrm>
            <a:off x="1110853" y="4385496"/>
            <a:ext cx="5042991" cy="20313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1997-2021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년 자료로</a:t>
            </a:r>
            <a:endParaRPr 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1</a:t>
            </a:r>
            <a:r>
              <a:rPr 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차차분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 후 ARIMA 모형에 0,0,0값을 대입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2022</a:t>
            </a:r>
            <a:r>
              <a:rPr 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년부터 2026년까지 5년을 예측한 결과값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 AIC-241.42</a:t>
            </a:r>
          </a:p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en-US" altLang="ko-KR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Point.forecast가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37.04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로</a:t>
            </a:r>
            <a:r>
              <a:rPr 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일정하게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나옴</a:t>
            </a:r>
          </a:p>
          <a:p>
            <a:pPr algn="ctr"/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85EE1A-AAFE-41B2-9FDA-EC7DA18EA9E5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과정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FED52D-255D-44F9-89E6-88914CBD1420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04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B9722-20B8-4E37-AD0C-0EE29E7D0E6B}"/>
              </a:ext>
            </a:extLst>
          </p:cNvPr>
          <p:cNvSpPr txBox="1"/>
          <p:nvPr/>
        </p:nvSpPr>
        <p:spPr>
          <a:xfrm>
            <a:off x="1771190" y="807759"/>
            <a:ext cx="365856" cy="2517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1400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</a:t>
            </a:r>
          </a:p>
        </p:txBody>
      </p:sp>
    </p:spTree>
    <p:extLst>
      <p:ext uri="{BB962C8B-B14F-4D97-AF65-F5344CB8AC3E}">
        <p14:creationId xmlns:p14="http://schemas.microsoft.com/office/powerpoint/2010/main" val="192873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29"/>
    </mc:Choice>
    <mc:Fallback xmlns="">
      <p:transition spd="slow" advTm="982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23CB89-F550-D107-FE0C-687F74F78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7637"/>
            <a:ext cx="10353762" cy="1257300"/>
          </a:xfrm>
        </p:spPr>
        <p:txBody>
          <a:bodyPr/>
          <a:lstStyle/>
          <a:p>
            <a:r>
              <a:rPr lang="ko-KR" alt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요약</a:t>
            </a:r>
            <a:endParaRPr lang="ko-KR" altLang="en-US" dirty="0"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7BD32-F5A4-A9FF-4165-199E94C27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00073"/>
            <a:ext cx="10353762" cy="5138107"/>
          </a:xfrm>
        </p:spPr>
        <p:txBody>
          <a:bodyPr/>
          <a:lstStyle/>
          <a:p>
            <a:pPr indent="-305435"/>
            <a:r>
              <a:rPr 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봄에 가장 산불이 많이 발생하며 3,4월에 주로 발생함</a:t>
            </a:r>
          </a:p>
          <a:p>
            <a:pPr indent="-305435">
              <a:lnSpc>
                <a:spcPct val="113999"/>
              </a:lnSpc>
            </a:pPr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</a:endParaRPr>
          </a:p>
          <a:p>
            <a:pPr indent="-305435">
              <a:lnSpc>
                <a:spcPct val="113999"/>
              </a:lnSpc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1997-2021년까지 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전체</a:t>
            </a: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 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산불발생</a:t>
            </a: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 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횟수를</a:t>
            </a: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 ARIMA(6,0,2)에 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넣고</a:t>
            </a: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 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예측한</a:t>
            </a: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 </a:t>
            </a:r>
            <a:r>
              <a:rPr lang="en-US" altLang="ko-KR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/>
              </a:rPr>
              <a:t>결과</a:t>
            </a:r>
            <a:endParaRPr lang="en-US" altLang="ko-KR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</a:endParaRPr>
          </a:p>
          <a:p>
            <a:pPr marL="37465" indent="0">
              <a:lnSpc>
                <a:spcPct val="113999"/>
              </a:lnSpc>
              <a:buNone/>
            </a:pPr>
            <a:r>
              <a:rPr lang="en-US" sz="1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     Feb 2023   : 80.987403   ,  Apr 2023   : 93.902948  ,  Apr 2024   : 131.372858</a:t>
            </a:r>
            <a:endParaRPr lang="en-US" altLang="ko-KR" sz="14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marL="37465" indent="0">
              <a:lnSpc>
                <a:spcPct val="113999"/>
              </a:lnSpc>
              <a:buNone/>
            </a:pPr>
            <a:r>
              <a:rPr lang="en-US" sz="1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     Mar 2024  :117.828688   ,  Apr 2025    :  104.610264</a:t>
            </a:r>
            <a:endParaRPr lang="en-US" altLang="ko-KR" sz="14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marL="37465" indent="0">
              <a:lnSpc>
                <a:spcPct val="113999"/>
              </a:lnSpc>
              <a:buNone/>
            </a:pPr>
            <a:endParaRPr lang="en-US" sz="1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indent="-305435">
              <a:lnSpc>
                <a:spcPct val="105000"/>
              </a:lnSpc>
              <a:spcBef>
                <a:spcPct val="0"/>
              </a:spcBef>
              <a:spcAft>
                <a:spcPts val="0"/>
              </a:spcAft>
            </a:pPr>
            <a:r>
              <a:rPr lang="ko-KR" altLang="en-US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ARIMA모형으로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1차차분 후 각 계절별로 발생할 산불 횟수를 5년간 예측한 결과</a:t>
            </a:r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indent="-305435">
              <a:lnSpc>
                <a:spcPct val="105000"/>
              </a:lnSpc>
              <a:spcBef>
                <a:spcPct val="0"/>
              </a:spcBef>
              <a:spcAft>
                <a:spcPts val="0"/>
              </a:spcAft>
            </a:pPr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lt"/>
            </a:endParaRPr>
          </a:p>
          <a:p>
            <a:pPr marL="37465" indent="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lang="ko-KR" altLang="en-US" sz="1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        </a:t>
            </a:r>
            <a:r>
              <a:rPr lang="en-US" altLang="ko-KR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2</a:t>
            </a:r>
            <a:r>
              <a:rPr lang="ko-KR" altLang="en-US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월에는 </a:t>
            </a:r>
            <a:r>
              <a:rPr lang="en-US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60.92,3</a:t>
            </a:r>
            <a:r>
              <a:rPr lang="ko-KR" altLang="en-US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월에는</a:t>
            </a:r>
            <a:r>
              <a:rPr lang="en-US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lt"/>
              </a:rPr>
              <a:t>123.36,4월에는 123.48, 5월에는 37.04 </a:t>
            </a:r>
            <a:endParaRPr 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 panose="02040603050505030304"/>
            </a:endParaRPr>
          </a:p>
          <a:p>
            <a:pPr marL="37465" indent="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altLang="ko-KR" sz="1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marL="323215" indent="-28575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건조한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날씨일수록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,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평균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풍속이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높을수록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,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상대습도가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ko-KR" altLang="en-US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낮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을수록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산불이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많이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 </a:t>
            </a:r>
            <a:r>
              <a:rPr lang="en-US" altLang="ko-KR" sz="2000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발생</a:t>
            </a:r>
            <a:r>
              <a:rPr lang="ko-KR" altLang="en-US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하고 그래서 봄에 산불이 가장 취약하니 전국적으로 주의할 필요가 있다</a:t>
            </a:r>
            <a:r>
              <a:rPr lang="en-US" altLang="ko-KR" sz="20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icrosoft GothicNeo"/>
              </a:rPr>
              <a:t>.</a:t>
            </a:r>
          </a:p>
          <a:p>
            <a:pPr marL="37465" indent="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ko-KR" altLang="en-US" sz="1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marL="323215" indent="-28575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</a:pPr>
            <a:endParaRPr lang="ko-KR" altLang="en-US" sz="1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marL="37465" indent="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en-US" altLang="ko-KR" sz="1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marL="37465" indent="0">
              <a:lnSpc>
                <a:spcPct val="105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ko-KR" altLang="en-US" sz="1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indent="-305435">
              <a:lnSpc>
                <a:spcPct val="105000"/>
              </a:lnSpc>
              <a:spcBef>
                <a:spcPct val="0"/>
              </a:spcBef>
              <a:spcAft>
                <a:spcPts val="0"/>
              </a:spcAft>
            </a:pPr>
            <a:endParaRPr lang="en-US" altLang="ko-KR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Microsoft GothicNeo"/>
            </a:endParaRPr>
          </a:p>
          <a:p>
            <a:pPr indent="-305435">
              <a:lnSpc>
                <a:spcPct val="113999"/>
              </a:lnSpc>
            </a:pPr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</a:endParaRPr>
          </a:p>
          <a:p>
            <a:pPr indent="-305435">
              <a:lnSpc>
                <a:spcPct val="113999"/>
              </a:lnSpc>
            </a:pPr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949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337"/>
    </mc:Choice>
    <mc:Fallback xmlns="">
      <p:transition spd="slow" advTm="4633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  <a:alpha val="80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9D20D8-169D-4847-B691-AE1E3F30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ko-KR" altLang="en-US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lang="ko-KR" altLang="en-US" dirty="0"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28D24FE9-512C-7FE6-76CA-14064B30A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37465" indent="0">
              <a:buNone/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1.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 주제선정이유</a:t>
            </a:r>
          </a:p>
          <a:p>
            <a:pPr marL="37465" indent="0">
              <a:buNone/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2.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 사용한 데이터</a:t>
            </a:r>
          </a:p>
          <a:p>
            <a:pPr marL="37465" indent="0">
              <a:buNone/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3.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 산불발생현황</a:t>
            </a:r>
            <a:endParaRPr lang="ko-KR" b="1" dirty="0"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7465" indent="0">
              <a:buNone/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4.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 분석과정</a:t>
            </a:r>
          </a:p>
          <a:p>
            <a:pPr marL="37465" indent="0">
              <a:buNone/>
            </a:pPr>
            <a:r>
              <a:rPr lang="en-US" altLang="ko-KR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5.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 연구결과 및 요약</a:t>
            </a:r>
          </a:p>
          <a:p>
            <a:pPr indent="-305435"/>
            <a:endParaRPr lang="ko-KR" altLang="en-US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Microsoft GothicNeo"/>
            </a:endParaRPr>
          </a:p>
        </p:txBody>
      </p:sp>
    </p:spTree>
    <p:extLst>
      <p:ext uri="{BB962C8B-B14F-4D97-AF65-F5344CB8AC3E}">
        <p14:creationId xmlns:p14="http://schemas.microsoft.com/office/powerpoint/2010/main" val="355898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7"/>
    </mc:Choice>
    <mc:Fallback xmlns="">
      <p:transition spd="slow" advTm="925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6CDA4A-6CAA-4FED-A424-FF9D363E9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0DB875-49E3-4B9D-8AAE-D81A127B6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pic>
        <p:nvPicPr>
          <p:cNvPr id="4" name="그림 4" descr="자연, 구름이(가) 표시된 사진&#10;&#10;자동 생성된 설명">
            <a:extLst>
              <a:ext uri="{FF2B5EF4-FFF2-40B4-BE49-F238E27FC236}">
                <a16:creationId xmlns:a16="http://schemas.microsoft.com/office/drawing/2014/main" id="{9D80CD76-5C5A-3D7A-9097-4658B19D8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858" y="1627419"/>
            <a:ext cx="4374197" cy="2908841"/>
          </a:xfrm>
          <a:prstGeom prst="rect">
            <a:avLst/>
          </a:prstGeom>
        </p:spPr>
      </p:pic>
      <p:pic>
        <p:nvPicPr>
          <p:cNvPr id="8" name="그림 9" descr="하늘, 실외, 운송, 나무이(가) 표시된 사진&#10;&#10;자동 생성된 설명">
            <a:extLst>
              <a:ext uri="{FF2B5EF4-FFF2-40B4-BE49-F238E27FC236}">
                <a16:creationId xmlns:a16="http://schemas.microsoft.com/office/drawing/2014/main" id="{6983F9C8-E0B8-F43A-0052-2078E2CB2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719" b="12613"/>
          <a:stretch/>
        </p:blipFill>
        <p:spPr>
          <a:xfrm>
            <a:off x="1356316" y="1627133"/>
            <a:ext cx="4425491" cy="29119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3982A1-7A2C-4D19-8ECB-DF5BBC2C23B7}"/>
              </a:ext>
            </a:extLst>
          </p:cNvPr>
          <p:cNvSpPr txBox="1"/>
          <p:nvPr/>
        </p:nvSpPr>
        <p:spPr>
          <a:xfrm>
            <a:off x="1433670" y="507434"/>
            <a:ext cx="1453654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선정 배경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C1DC02-197C-4C1F-91BF-04A8C7B1AB40}"/>
              </a:ext>
            </a:extLst>
          </p:cNvPr>
          <p:cNvSpPr txBox="1"/>
          <p:nvPr/>
        </p:nvSpPr>
        <p:spPr>
          <a:xfrm>
            <a:off x="693776" y="378022"/>
            <a:ext cx="605986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5A420940-C1C3-4BE8-BFF8-A1A7672B4E82}"/>
              </a:ext>
            </a:extLst>
          </p:cNvPr>
          <p:cNvSpPr txBox="1">
            <a:spLocks/>
          </p:cNvSpPr>
          <p:nvPr/>
        </p:nvSpPr>
        <p:spPr>
          <a:xfrm>
            <a:off x="3079172" y="5923424"/>
            <a:ext cx="6271735" cy="3133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Noto Sans KR Regular" panose="020B0500000000000000" pitchFamily="34" charset="-127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올해 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월 울산에 일어난 산불의 피해 규모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</a:p>
          <a:p>
            <a:pPr algn="ctr">
              <a:lnSpc>
                <a:spcPct val="100000"/>
              </a:lnSpc>
            </a:pP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생태계 파괴 및 이재민들의 피해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경제적 손실이 크기 때문에 사전에 산불 발생 예측 필요</a:t>
            </a:r>
            <a:endParaRPr lang="en-US" altLang="ko-KR" sz="2400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23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1"/>
    </mc:Choice>
    <mc:Fallback xmlns="">
      <p:transition spd="slow" advTm="2151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C1E78A-2256-C904-3A49-4FCCF3E7B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595" y="2077971"/>
            <a:ext cx="3254861" cy="4046155"/>
          </a:xfrm>
        </p:spPr>
        <p:txBody>
          <a:bodyPr anchor="ctr">
            <a:normAutofit/>
          </a:bodyPr>
          <a:lstStyle/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1. 통계청 </a:t>
            </a:r>
            <a:endParaRPr lang="ko-KR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-시도별 산불발생 현황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-계절별 산불발생 현황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</a:t>
            </a:r>
            <a:r>
              <a:rPr lang="ko-KR" altLang="en-US" b="1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원인별</a:t>
            </a: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 산불발생 현황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-월별 산불발생 현황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-지역별 산불발생 현황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altLang="en-US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 panose="02040603050505030304"/>
              </a:rPr>
              <a:t>-시간대별 산불발생 현황</a:t>
            </a:r>
          </a:p>
          <a:p>
            <a:pPr marL="37465" indent="0">
              <a:lnSpc>
                <a:spcPct val="113999"/>
              </a:lnSpc>
              <a:buNone/>
            </a:pPr>
            <a:endParaRPr lang="ko-KR" altLang="en-U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 panose="020406030505050303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0EE57C-8163-CC57-394A-39DC2017BE63}"/>
              </a:ext>
            </a:extLst>
          </p:cNvPr>
          <p:cNvSpPr txBox="1"/>
          <p:nvPr/>
        </p:nvSpPr>
        <p:spPr>
          <a:xfrm>
            <a:off x="5106753" y="2077971"/>
            <a:ext cx="349082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2. 기상청</a:t>
            </a:r>
            <a:endParaRPr 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-특보 발령 현황</a:t>
            </a:r>
            <a:endParaRPr 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-월별  건조주의 발령횟수</a:t>
            </a: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-월별 평균 상대습도</a:t>
            </a: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-월별 평균 풍속</a:t>
            </a: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3. 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그외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 참고 </a:t>
            </a: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RISS </a:t>
            </a:r>
            <a:r>
              <a:rPr 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우리나라 산불 대응체계 개선방안 연구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-</a:t>
            </a:r>
            <a:r>
              <a:rPr lang="ko-KR" altLang="en-US" sz="2000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양철근</a:t>
            </a:r>
            <a:r>
              <a: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</a:t>
            </a:r>
            <a:endParaRPr lang="ko-KR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endParaRPr lang="ko-KR" altLang="en-US" sz="2000" b="1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17E6A7-4CA0-4141-831D-F3BA815E6A95}"/>
              </a:ext>
            </a:extLst>
          </p:cNvPr>
          <p:cNvSpPr txBox="1"/>
          <p:nvPr/>
        </p:nvSpPr>
        <p:spPr>
          <a:xfrm>
            <a:off x="1460368" y="499841"/>
            <a:ext cx="1193647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36ECA1-2495-4000-B7E1-945A78426196}"/>
              </a:ext>
            </a:extLst>
          </p:cNvPr>
          <p:cNvSpPr txBox="1"/>
          <p:nvPr/>
        </p:nvSpPr>
        <p:spPr>
          <a:xfrm>
            <a:off x="720474" y="370429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02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48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80"/>
    </mc:Choice>
    <mc:Fallback xmlns="">
      <p:transition spd="slow" advTm="1148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9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63160D9-DED4-42B2-BE5F-67DC4B5DA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28" y="1476686"/>
            <a:ext cx="4456520" cy="2867824"/>
          </a:xfrm>
          <a:prstGeom prst="rect">
            <a:avLst/>
          </a:prstGeom>
        </p:spPr>
      </p:pic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147668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FE20DE5A-473A-6E99-C44B-8E64FF8CC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098" y="1476686"/>
            <a:ext cx="5381943" cy="2873008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585CDAF-BA30-759B-A6B7-B298E7787AF1}"/>
              </a:ext>
            </a:extLst>
          </p:cNvPr>
          <p:cNvSpPr txBox="1">
            <a:spLocks/>
          </p:cNvSpPr>
          <p:nvPr/>
        </p:nvSpPr>
        <p:spPr>
          <a:xfrm>
            <a:off x="5785098" y="3484377"/>
            <a:ext cx="2783205" cy="1304312"/>
          </a:xfrm>
          <a:prstGeom prst="rect">
            <a:avLst/>
          </a:prstGeom>
          <a:effectLst/>
        </p:spPr>
        <p:txBody>
          <a:bodyPr lIns="109728" tIns="109728" rIns="109728" bIns="91440" anchor="ctr">
            <a:normAutofit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5000"/>
              </a:lnSpc>
            </a:pPr>
            <a:r>
              <a:rPr lang="ko-KR" altLang="en-US" sz="1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&lt;1997-2021&gt;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5DAD3EA5-DF03-D89A-59F0-932415C0B58E}"/>
              </a:ext>
            </a:extLst>
          </p:cNvPr>
          <p:cNvSpPr txBox="1">
            <a:spLocks/>
          </p:cNvSpPr>
          <p:nvPr/>
        </p:nvSpPr>
        <p:spPr>
          <a:xfrm>
            <a:off x="270828" y="3155944"/>
            <a:ext cx="3947771" cy="1850651"/>
          </a:xfrm>
          <a:prstGeom prst="rect">
            <a:avLst/>
          </a:prstGeom>
          <a:effectLst/>
        </p:spPr>
        <p:txBody>
          <a:bodyPr lIns="109728" tIns="109728" rIns="109728" bIns="91440" anchor="ctr">
            <a:normAutofit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lnSpc>
                <a:spcPct val="95000"/>
              </a:lnSpc>
            </a:pPr>
            <a:r>
              <a:rPr lang="ko-KR" altLang="en-US" sz="1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&lt;1997-2021&gt;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B456EBE0-45C6-0853-1337-158A59FE1FFA}"/>
              </a:ext>
            </a:extLst>
          </p:cNvPr>
          <p:cNvSpPr txBox="1">
            <a:spLocks/>
          </p:cNvSpPr>
          <p:nvPr/>
        </p:nvSpPr>
        <p:spPr>
          <a:xfrm>
            <a:off x="271998" y="4742109"/>
            <a:ext cx="4580375" cy="183627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95000"/>
              </a:lnSpc>
            </a:pPr>
            <a:r>
              <a:rPr lang="ko-KR" altLang="en-US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1997년부터 2021년까지 계절별로 발생한 전체 산불 건수를 봤을 때</a:t>
            </a:r>
            <a:endParaRPr lang="ko-KR" altLang="en-US" sz="20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95000"/>
              </a:lnSpc>
            </a:pPr>
            <a:r>
              <a:rPr lang="ko-KR" altLang="en-US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봄에 7097번 겨울에 2886번 발생함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16A1E6-DD00-C1B6-3CDB-AD888E6D74CE}"/>
              </a:ext>
            </a:extLst>
          </p:cNvPr>
          <p:cNvSpPr txBox="1"/>
          <p:nvPr/>
        </p:nvSpPr>
        <p:spPr>
          <a:xfrm>
            <a:off x="5989880" y="4788689"/>
            <a:ext cx="4827916" cy="1739949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ko-KR" altLang="en-US" dirty="0">
              <a:solidFill>
                <a:schemeClr val="tx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 algn="ctr"/>
            <a:r>
              <a:rPr lang="ko-KR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1997년부터 2021년까지 월별로 발생한 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</a:t>
            </a:r>
            <a:endParaRPr lang="ko-KR" dirty="0">
              <a:solidFill>
                <a:schemeClr val="tx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pPr algn="ctr"/>
            <a:r>
              <a:rPr lang="ko-KR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전체 산불 건수를 봤을 때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</a:t>
            </a:r>
            <a:endParaRPr lang="ko-KR" dirty="0">
              <a:solidFill>
                <a:schemeClr val="tx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pPr algn="ctr"/>
            <a:r>
              <a:rPr lang="ko-KR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4월에 3087번, 3월에 3084번 </a:t>
            </a:r>
            <a:r>
              <a:rPr lang="ko-KR" altLang="en-US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발생함 </a:t>
            </a:r>
            <a:endParaRPr lang="ko-KR" dirty="0">
              <a:solidFill>
                <a:schemeClr val="tx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  <a:p>
            <a:pPr algn="ctr"/>
            <a:r>
              <a:rPr lang="ko-KR" dirty="0">
                <a:solidFill>
                  <a:schemeClr val="tx1">
                    <a:lumMod val="9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가장 적게 일어난 달은 7월 61번 발생함</a:t>
            </a:r>
            <a:endParaRPr lang="ko-KR" altLang="en-US" dirty="0">
              <a:solidFill>
                <a:schemeClr val="tx1">
                  <a:lumMod val="9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 algn="ctr"/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  <a:cs typeface="Microsoft GothicNeo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EA8B80-12FA-46E2-9AA7-43E1D233CD22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66C20-4E03-4D89-B68D-38F34E4DB0AC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845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60"/>
    </mc:Choice>
    <mc:Fallback xmlns="">
      <p:transition spd="slow" advTm="4436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DCB1A3-7DA5-53F0-48C4-8C608AA9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799" y="4694884"/>
            <a:ext cx="4813825" cy="1502151"/>
          </a:xfr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경북&gt;경기&gt;강원 순으로 많음,  </a:t>
            </a:r>
            <a:br>
              <a:rPr lang="ko-KR" altLang="en-US" sz="18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제주&gt;세종&gt;광주 순으로 적음</a:t>
            </a:r>
          </a:p>
        </p:txBody>
      </p:sp>
      <p:sp>
        <p:nvSpPr>
          <p:cNvPr id="11" name="Content Placeholder 8">
            <a:extLst>
              <a:ext uri="{FF2B5EF4-FFF2-40B4-BE49-F238E27FC236}">
                <a16:creationId xmlns:a16="http://schemas.microsoft.com/office/drawing/2014/main" id="{814CC90A-4F4B-763E-29A2-7F26CDAC1CDD}"/>
              </a:ext>
            </a:extLst>
          </p:cNvPr>
          <p:cNvSpPr txBox="1">
            <a:spLocks/>
          </p:cNvSpPr>
          <p:nvPr/>
        </p:nvSpPr>
        <p:spPr>
          <a:xfrm>
            <a:off x="427178" y="3633696"/>
            <a:ext cx="2123364" cy="94028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465" indent="0">
              <a:buFont typeface="Wingdings 2" charset="2"/>
              <a:buNone/>
            </a:pPr>
            <a:r>
              <a:rPr lang="ko-KR" altLang="en-US" sz="1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&lt;2001-2021&gt;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998AEC-C518-951D-A0C3-4A1035260E8D}"/>
              </a:ext>
            </a:extLst>
          </p:cNvPr>
          <p:cNvSpPr txBox="1">
            <a:spLocks/>
          </p:cNvSpPr>
          <p:nvPr/>
        </p:nvSpPr>
        <p:spPr>
          <a:xfrm>
            <a:off x="6494422" y="3044223"/>
            <a:ext cx="4926948" cy="21336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465" indent="0">
              <a:buFont typeface="Wingdings 2" charset="2"/>
              <a:buNone/>
            </a:pPr>
            <a:r>
              <a:rPr lang="ko-KR" altLang="en-US" sz="1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2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&lt;2001-2021&gt;</a:t>
            </a: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36447DC-72CA-22C4-4203-987DDD7E3116}"/>
              </a:ext>
            </a:extLst>
          </p:cNvPr>
          <p:cNvSpPr txBox="1">
            <a:spLocks/>
          </p:cNvSpPr>
          <p:nvPr/>
        </p:nvSpPr>
        <p:spPr>
          <a:xfrm>
            <a:off x="6775293" y="4703510"/>
            <a:ext cx="4813825" cy="150215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강원&gt;경북&gt;충남 순으로 큼</a:t>
            </a:r>
          </a:p>
          <a:p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제주가 가장 적음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5E6A09-82D2-4CD6-AF41-F2F37BB16552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현황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DF9540-864A-411B-B8FD-54617D9C89E7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0FC9CB2-07DD-401A-A285-4153A07FA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46705"/>
            <a:ext cx="5754527" cy="31031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1C161AD-9943-4FA5-9659-B06E41C56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24" y="1355018"/>
            <a:ext cx="5754527" cy="309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627"/>
    </mc:Choice>
    <mc:Fallback xmlns="">
      <p:transition spd="slow" advTm="366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468568D-6EDB-1A8A-0BCF-F24F0524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445" y="4645529"/>
            <a:ext cx="4544361" cy="1415966"/>
          </a:xfr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봄철인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3&gt;1&gt;4월에 </a:t>
            </a: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건조주의발령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횟수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큼</a:t>
            </a:r>
            <a:br>
              <a:rPr lang="en-US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+mj-lt"/>
              </a:rPr>
            </a:b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비교적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여름철인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7,8,9월은 </a:t>
            </a:r>
            <a:b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건조주의발령횟수가</a:t>
            </a:r>
            <a: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0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적음</a:t>
            </a:r>
            <a:br>
              <a:rPr lang="en-US" altLang="ko-KR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7CB4A158-1EFA-C4AB-96DC-E451DC73D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9016" y="1504488"/>
            <a:ext cx="5130799" cy="27389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50CB42-2459-4324-95ED-6936C456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609536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5">
            <a:extLst>
              <a:ext uri="{FF2B5EF4-FFF2-40B4-BE49-F238E27FC236}">
                <a16:creationId xmlns:a16="http://schemas.microsoft.com/office/drawing/2014/main" id="{8DB6527D-550D-72F4-90CA-768DC38BF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791" y="1504487"/>
            <a:ext cx="5130800" cy="2738942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BF4E6C4-0CC8-1B60-870C-15834509E7AC}"/>
              </a:ext>
            </a:extLst>
          </p:cNvPr>
          <p:cNvSpPr txBox="1">
            <a:spLocks/>
          </p:cNvSpPr>
          <p:nvPr/>
        </p:nvSpPr>
        <p:spPr>
          <a:xfrm>
            <a:off x="6857788" y="4639778"/>
            <a:ext cx="4544361" cy="1415966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산불이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많이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발생하는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봄과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겨울철에는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습도가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낮았고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산불이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적게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발생하는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 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여름은</a:t>
            </a:r>
            <a:endParaRPr lang="ko-KR" sz="18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비교적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습도가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8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높음</a:t>
            </a:r>
          </a:p>
          <a:p>
            <a:endParaRPr lang="en-US" altLang="ko-KR" sz="20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B083A-4D8D-47B3-ADB1-B61D413B6F6C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현황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EE2CD8-9795-4D9E-988E-0A307A2A9038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29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76"/>
    </mc:Choice>
    <mc:Fallback xmlns="">
      <p:transition spd="slow" advTm="232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40B856-205C-EA83-4BF2-38140913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 indent="-305435"/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산불이 많이 발생하는 봄과 겨울에 평균 풍속이 높았음</a:t>
            </a:r>
          </a:p>
          <a:p>
            <a:pPr indent="-305435">
              <a:lnSpc>
                <a:spcPct val="113999"/>
              </a:lnSpc>
            </a:pP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3</a:t>
            </a:r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월 </a:t>
            </a:r>
            <a:r>
              <a:rPr lang="en-US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:</a:t>
            </a:r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 </a:t>
            </a:r>
            <a:r>
              <a:rPr 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42.45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  </a:t>
            </a:r>
            <a:r>
              <a:rPr lang="ko-KR" alt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 4월 : </a:t>
            </a:r>
            <a:r>
              <a:rPr 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42.33</a:t>
            </a:r>
          </a:p>
          <a:p>
            <a:pPr marL="37465" indent="0">
              <a:lnSpc>
                <a:spcPct val="113999"/>
              </a:lnSpc>
              <a:buNone/>
            </a:pPr>
            <a:r>
              <a:rPr 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    </a:t>
            </a: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2월 : 40.23</a:t>
            </a:r>
            <a:endParaRPr lang="ko-KR" altLang="en-US" sz="1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  <a:p>
            <a:pPr marL="37465" indent="0">
              <a:lnSpc>
                <a:spcPct val="113999"/>
              </a:lnSpc>
              <a:buNone/>
            </a:pPr>
            <a:r>
              <a:rPr lang="en-US" altLang="ko-KR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Microsoft GothicNeo"/>
              </a:rPr>
              <a:t>     1월 : </a:t>
            </a:r>
            <a:r>
              <a:rPr lang="en-US" sz="1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lt"/>
              </a:rPr>
              <a:t>38.63</a:t>
            </a:r>
            <a:endParaRPr lang="en-US" altLang="ko-KR" sz="18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  <a:cs typeface="+mn-lt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1B0D6308-E5E6-02B8-6006-1366072E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348" y="1446857"/>
            <a:ext cx="6633184" cy="3540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8F68E-889B-4A3A-8925-1B6AD71E62F0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E9F8C7-F139-4B79-BC96-DAB94E7FC2FE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923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20"/>
    </mc:Choice>
    <mc:Fallback xmlns="">
      <p:transition spd="slow" advTm="2792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4260F-7B95-2252-039B-C4DA7EC9C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608" y="4410177"/>
            <a:ext cx="3497852" cy="1607187"/>
          </a:xfr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/>
          <a:lstStyle/>
          <a:p>
            <a:r>
              <a:rPr lang="ko-KR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14-18시가 가장 많고 </a:t>
            </a:r>
            <a:br>
              <a:rPr lang="ko-KR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6시-10시 가장 적음</a:t>
            </a:r>
            <a:endParaRPr lang="ko-KR" altLang="en-US" sz="2400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69A868A5-8F4F-34AF-817E-3FC13720F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132" y="1412014"/>
            <a:ext cx="4882804" cy="2606555"/>
          </a:xfrm>
        </p:spPr>
      </p:pic>
      <p:pic>
        <p:nvPicPr>
          <p:cNvPr id="5" name="그림 5">
            <a:extLst>
              <a:ext uri="{FF2B5EF4-FFF2-40B4-BE49-F238E27FC236}">
                <a16:creationId xmlns:a16="http://schemas.microsoft.com/office/drawing/2014/main" id="{AB87D258-5610-0C78-275C-2A82F1BC3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305" y="1412014"/>
            <a:ext cx="4888563" cy="2606555"/>
          </a:xfrm>
          <a:prstGeom prst="rect">
            <a:avLst/>
          </a:prstGeom>
        </p:spPr>
      </p:pic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8A0EA4A-5486-A498-ABA6-76AA5C65A1B7}"/>
              </a:ext>
            </a:extLst>
          </p:cNvPr>
          <p:cNvSpPr txBox="1">
            <a:spLocks/>
          </p:cNvSpPr>
          <p:nvPr/>
        </p:nvSpPr>
        <p:spPr>
          <a:xfrm>
            <a:off x="6637595" y="3505704"/>
            <a:ext cx="1532997" cy="77047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465" indent="0">
              <a:buFont typeface="Wingdings 2" charset="2"/>
              <a:buNone/>
            </a:pPr>
            <a:r>
              <a:rPr lang="ko-KR" altLang="en-US" sz="11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&lt;2012-2021&gt;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C6186F-A86E-E376-491F-3A36EB9647E5}"/>
              </a:ext>
            </a:extLst>
          </p:cNvPr>
          <p:cNvSpPr txBox="1">
            <a:spLocks/>
          </p:cNvSpPr>
          <p:nvPr/>
        </p:nvSpPr>
        <p:spPr>
          <a:xfrm>
            <a:off x="421121" y="3429000"/>
            <a:ext cx="1532997" cy="92388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>
            <a:normAutofit/>
          </a:bodyPr>
          <a:lstStyle>
            <a:lvl1pPr marL="342900" indent="-30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1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lnSpc>
                <a:spcPct val="114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 spc="1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7465" indent="0">
              <a:buFont typeface="Wingdings 2" charset="2"/>
              <a:buNone/>
            </a:pPr>
            <a:r>
              <a:rPr lang="ko-KR" altLang="en-US" sz="1100" b="1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Microsoft GothicNeo"/>
              </a:rPr>
              <a:t>&lt;2001-2021&gt;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711B386-E137-695E-DDE4-C1B5603948B9}"/>
              </a:ext>
            </a:extLst>
          </p:cNvPr>
          <p:cNvSpPr txBox="1">
            <a:spLocks/>
          </p:cNvSpPr>
          <p:nvPr/>
        </p:nvSpPr>
        <p:spPr>
          <a:xfrm>
            <a:off x="7466779" y="4410178"/>
            <a:ext cx="3586114" cy="1607187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/>
            </a:solidFill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lIns="109728" tIns="109728" rIns="109728" bIns="91440" anchor="ctr"/>
          <a:lstStyle>
            <a:lvl1pPr algn="ctr" defTabSz="457200" rtl="0" eaLnBrk="1" latinLnBrk="0" hangingPunct="1">
              <a:lnSpc>
                <a:spcPct val="105000"/>
              </a:lnSpc>
              <a:spcBef>
                <a:spcPct val="0"/>
              </a:spcBef>
              <a:buNone/>
              <a:defRPr sz="4200" b="1" kern="1200" spc="3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ko-KR" altLang="en-US" sz="2400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입산자실화가</a:t>
            </a:r>
            <a:r>
              <a:rPr lang="ko-KR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가장 많고</a:t>
            </a:r>
          </a:p>
          <a:p>
            <a:r>
              <a:rPr lang="ko-KR" altLang="en-US" sz="24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어린이 불장난이 가장 적음</a:t>
            </a:r>
            <a:endParaRPr lang="ko-KR" dirty="0">
              <a:effectLst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4FFAE4-33F3-4DD2-A825-75C3E23DAC88}"/>
              </a:ext>
            </a:extLst>
          </p:cNvPr>
          <p:cNvSpPr txBox="1"/>
          <p:nvPr/>
        </p:nvSpPr>
        <p:spPr>
          <a:xfrm>
            <a:off x="1460368" y="521775"/>
            <a:ext cx="987500" cy="313350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ko-KR" altLang="en-US" b="1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산불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B3CAE1-74AF-45D1-8309-08898FEF5DCF}"/>
              </a:ext>
            </a:extLst>
          </p:cNvPr>
          <p:cNvSpPr txBox="1"/>
          <p:nvPr/>
        </p:nvSpPr>
        <p:spPr>
          <a:xfrm>
            <a:off x="720474" y="392363"/>
            <a:ext cx="593162" cy="590349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r>
              <a:rPr lang="en-US" altLang="ko-KR" sz="36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03</a:t>
            </a:r>
            <a:endParaRPr lang="ko-KR" altLang="en-US" sz="36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822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83"/>
    </mc:Choice>
    <mc:Fallback xmlns="">
      <p:transition spd="slow" advTm="30683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1D2A34"/>
      </a:dk2>
      <a:lt2>
        <a:srgbClr val="E2E8E3"/>
      </a:lt2>
      <a:accent1>
        <a:srgbClr val="C34DB8"/>
      </a:accent1>
      <a:accent2>
        <a:srgbClr val="8B3BB1"/>
      </a:accent2>
      <a:accent3>
        <a:srgbClr val="6C4DC3"/>
      </a:accent3>
      <a:accent4>
        <a:srgbClr val="3B4DB1"/>
      </a:accent4>
      <a:accent5>
        <a:srgbClr val="4D90C3"/>
      </a:accent5>
      <a:accent6>
        <a:srgbClr val="3BB0B1"/>
      </a:accent6>
      <a:hlink>
        <a:srgbClr val="3F73BF"/>
      </a:hlink>
      <a:folHlink>
        <a:srgbClr val="7F7F7F"/>
      </a:folHlink>
    </a:clrScheme>
    <a:fontScheme name="Slate">
      <a:majorFont>
        <a:latin typeface="Microsoft GothicNe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Microsoft GothicNe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578</Words>
  <Application>Microsoft Office PowerPoint</Application>
  <PresentationFormat>와이드스크린</PresentationFormat>
  <Paragraphs>128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Microsoft GothicNeo</vt:lpstr>
      <vt:lpstr>나눔고딕</vt:lpstr>
      <vt:lpstr>나눔고딕 ExtraBold</vt:lpstr>
      <vt:lpstr>나눔스퀘어 ExtraBold</vt:lpstr>
      <vt:lpstr>Wingdings 2</vt:lpstr>
      <vt:lpstr>SlateVTI</vt:lpstr>
      <vt:lpstr>산불 발생 동향과 예측</vt:lpstr>
      <vt:lpstr>목차</vt:lpstr>
      <vt:lpstr>PowerPoint 프레젠테이션</vt:lpstr>
      <vt:lpstr>PowerPoint 프레젠테이션</vt:lpstr>
      <vt:lpstr>PowerPoint 프레젠테이션</vt:lpstr>
      <vt:lpstr>경북&gt;경기&gt;강원 순으로 많음,   제주&gt;세종&gt;광주 순으로 적음</vt:lpstr>
      <vt:lpstr> 봄철인 3&gt;1&gt;4월에 건조주의발령 횟수 큼 비교적 여름철인 7,8,9월은  건조주의발령횟수가 적음 </vt:lpstr>
      <vt:lpstr>PowerPoint 프레젠테이션</vt:lpstr>
      <vt:lpstr>14-18시가 가장 많고  6시-10시 가장 적음</vt:lpstr>
      <vt:lpstr>ARIMA모형 예측, 분해 결과값</vt:lpstr>
      <vt:lpstr>&lt;2월&gt;</vt:lpstr>
      <vt:lpstr>&lt;3월&gt;</vt:lpstr>
      <vt:lpstr>&lt;4월&gt;</vt:lpstr>
      <vt:lpstr>PowerPoint 프레젠테이션</vt:lpstr>
      <vt:lpstr>요약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asd</dc:creator>
  <cp:lastModifiedBy>최민영</cp:lastModifiedBy>
  <cp:revision>708</cp:revision>
  <dcterms:created xsi:type="dcterms:W3CDTF">2022-06-05T06:41:23Z</dcterms:created>
  <dcterms:modified xsi:type="dcterms:W3CDTF">2023-01-09T09:01:27Z</dcterms:modified>
</cp:coreProperties>
</file>